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>
      <a:defRPr lang="en-DK"/>
    </a:defPPr>
    <a:lvl1pPr algn="l" defTabSz="2436813" rtl="0" eaLnBrk="0" fontAlgn="base" hangingPunct="0">
      <a:spcBef>
        <a:spcPct val="0"/>
      </a:spcBef>
      <a:spcAft>
        <a:spcPct val="0"/>
      </a:spcAft>
      <a:defRPr sz="4800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indent="457200" algn="l" defTabSz="2436813" rtl="0" eaLnBrk="0" fontAlgn="base" hangingPunct="0">
      <a:spcBef>
        <a:spcPct val="0"/>
      </a:spcBef>
      <a:spcAft>
        <a:spcPct val="0"/>
      </a:spcAft>
      <a:defRPr sz="4800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indent="914400" algn="l" defTabSz="2436813" rtl="0" eaLnBrk="0" fontAlgn="base" hangingPunct="0">
      <a:spcBef>
        <a:spcPct val="0"/>
      </a:spcBef>
      <a:spcAft>
        <a:spcPct val="0"/>
      </a:spcAft>
      <a:defRPr sz="4800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indent="1371600" algn="l" defTabSz="2436813" rtl="0" eaLnBrk="0" fontAlgn="base" hangingPunct="0">
      <a:spcBef>
        <a:spcPct val="0"/>
      </a:spcBef>
      <a:spcAft>
        <a:spcPct val="0"/>
      </a:spcAft>
      <a:defRPr sz="4800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indent="1828800" algn="l" defTabSz="2436813" rtl="0" eaLnBrk="0" fontAlgn="base" hangingPunct="0">
      <a:spcBef>
        <a:spcPct val="0"/>
      </a:spcBef>
      <a:spcAft>
        <a:spcPct val="0"/>
      </a:spcAft>
      <a:defRPr sz="4800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4800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6pPr>
    <a:lvl7pPr marL="2743200" algn="l" defTabSz="914400" rtl="0" eaLnBrk="1" latinLnBrk="0" hangingPunct="1">
      <a:defRPr sz="4800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7pPr>
    <a:lvl8pPr marL="3200400" algn="l" defTabSz="914400" rtl="0" eaLnBrk="1" latinLnBrk="0" hangingPunct="1">
      <a:defRPr sz="4800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8pPr>
    <a:lvl9pPr marL="3657600" algn="l" defTabSz="914400" rtl="0" eaLnBrk="1" latinLnBrk="0" hangingPunct="1">
      <a:defRPr sz="4800" kern="1200">
        <a:solidFill>
          <a:srgbClr val="FFFFFF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 168">
            <a:extLst>
              <a:ext uri="{FF2B5EF4-FFF2-40B4-BE49-F238E27FC236}">
                <a16:creationId xmlns:a16="http://schemas.microsoft.com/office/drawing/2014/main" id="{D40F9C52-8D2C-5268-2A7B-7AD30A71FF0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3" name="Shape 169">
            <a:extLst>
              <a:ext uri="{FF2B5EF4-FFF2-40B4-BE49-F238E27FC236}">
                <a16:creationId xmlns:a16="http://schemas.microsoft.com/office/drawing/2014/main" id="{7BB4DD68-45E8-7421-1455-90B564D46F62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DK" altLang="en-DK">
              <a:sym typeface="Helvetica Neue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 panose="02000503000000020004" pitchFamily="2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 panose="02000503000000020004" pitchFamily="2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 panose="02000503000000020004" pitchFamily="2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 panose="02000503000000020004" pitchFamily="2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+mn-lt"/>
        <a:ea typeface="+mn-ea"/>
        <a:cs typeface="+mn-cs"/>
        <a:sym typeface="Helvetica Neue" panose="02000503000000020004" pitchFamily="2" charset="0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E2448CD9-9A96-022D-1142-E5A6CDD67E79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xfrm>
            <a:off x="12007850" y="13081000"/>
            <a:ext cx="368300" cy="374650"/>
          </a:xfrm>
        </p:spPr>
        <p:txBody>
          <a:bodyPr/>
          <a:lstStyle>
            <a:lvl1pPr>
              <a:defRPr/>
            </a:lvl1pPr>
          </a:lstStyle>
          <a:p>
            <a:fld id="{33B31613-885E-2F4A-9BD3-3B56E7D3A39B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234336777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DF20B87-F3CE-0BFB-0642-8350FF0991C1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D77205-3266-5C4C-9A59-A37EFD0AF91D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286933918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6F2709A0-3645-A94D-91DA-C346D72A5ABD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8CAC20-3EBA-2F4A-A913-B92A465A7AC4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379511842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D899B25C-8DFE-1F40-7384-B5E3EB12940C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824FF3-DA14-0743-9264-F7730CC7A9D9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384696862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>
            <a:spLocks noGrp="1"/>
          </p:cNvSpPr>
          <p:nvPr>
            <p:ph type="body" sz="quarter" idx="2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A6CC9A1A-7353-BA97-F70B-07167469B6EE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A35908-58EB-F348-8695-F9A10D3FF98C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169466446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01EEBBC-3220-90A7-A747-BF638B045866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F2A94-42B1-2B40-AA7A-AA1CEF778F9C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187237947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145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146" name="Close-up of a wild plant growing between lava rocks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BA87D692-9A36-F5CD-B711-4114FE9528C6}"/>
              </a:ext>
            </a:extLst>
          </p:cNvPr>
          <p:cNvSpPr txBox="1">
            <a:spLocks noGrp="1" noChangeArrowheads="1"/>
          </p:cNvSpPr>
          <p:nvPr>
            <p:ph type="sldNum" sz="quarter" idx="2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C8E55C-6FAF-F043-92C4-01E7038BFEC1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217518103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1568D9C-CB3C-8A38-82E9-745178D82B7F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D81E01-0942-2A4B-8B9A-D9F742078111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90917028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AAE6632B-6C72-A6EA-37AD-D2B5B9A0B197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237FEF-ADED-774E-B18A-92E1DDAF181A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42394694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22" name="Presentation Title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A76106E-F299-99EE-0640-7344ADF281C7}"/>
              </a:ext>
            </a:extLst>
          </p:cNvPr>
          <p:cNvSpPr txBox="1"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DC58D4-7E5F-2944-B162-8491E2AD8669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3433781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4" name="Moss-covered rocks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B9EB83EE-5196-154E-90CC-22B09F8EB9FA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xfrm>
            <a:off x="12001500" y="13085763"/>
            <a:ext cx="368300" cy="374650"/>
          </a:xfrm>
        </p:spPr>
        <p:txBody>
          <a:bodyPr/>
          <a:lstStyle>
            <a:lvl1pPr>
              <a:defRPr/>
            </a:lvl1pPr>
          </a:lstStyle>
          <a:p>
            <a:fld id="{126CC591-D0A9-964A-8E69-F17E0CC32FAE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7974109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F6C1F44-7C41-D1BE-589F-8050E68D3AD7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576BB6-A28C-404D-9A5B-EC6B785D0157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270683541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10D4C6CD-D20C-432D-5B62-441F09408146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D598C0-F0C7-F94D-A581-1565D088EDAE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294666404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3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55DBD121-45B8-C2F1-71D9-55F54E4D8518}"/>
              </a:ext>
            </a:extLst>
          </p:cNvPr>
          <p:cNvSpPr txBox="1">
            <a:spLocks noGrp="1" noChangeArrowheads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BC248D-F733-8946-94BA-603AC7BF94E2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237427557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A01B7422-E16F-4328-C404-AA0EA62E3193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B2D6A2-2745-F242-BC3C-39F303BC5FC6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224036925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24B3E0CF-93A4-67C0-6AF5-52725C1ADC5C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5F3195-318E-994F-B221-86AE8A81A123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193241490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26B9001-24FD-0E0B-8810-C24493192E17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xfrm>
            <a:off x="12001500" y="13085763"/>
            <a:ext cx="368300" cy="374650"/>
          </a:xfrm>
        </p:spPr>
        <p:txBody>
          <a:bodyPr/>
          <a:lstStyle>
            <a:lvl1pPr>
              <a:defRPr/>
            </a:lvl1pPr>
          </a:lstStyle>
          <a:p>
            <a:fld id="{7F0766B4-5E12-F64B-ACE4-62082A1F0E6C}" type="slidenum">
              <a:rPr lang="en-DK" altLang="en-DK"/>
              <a:pPr/>
              <a:t>‹#›</a:t>
            </a:fld>
            <a:endParaRPr lang="en-DK" altLang="en-DK"/>
          </a:p>
        </p:txBody>
      </p:sp>
    </p:spTree>
    <p:extLst>
      <p:ext uri="{BB962C8B-B14F-4D97-AF65-F5344CB8AC3E}">
        <p14:creationId xmlns:p14="http://schemas.microsoft.com/office/powerpoint/2010/main" val="10421955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2F525EA9-DA3D-8D1A-7EAE-80B2D89DF01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5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1027" name="Body Level One…">
            <a:extLst>
              <a:ext uri="{FF2B5EF4-FFF2-40B4-BE49-F238E27FC236}">
                <a16:creationId xmlns:a16="http://schemas.microsoft.com/office/drawing/2014/main" id="{BAAF01F3-0FA3-9C49-7375-154A2C1EF8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06500" y="4248150"/>
            <a:ext cx="21971000" cy="82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DK" altLang="en-DK">
                <a:sym typeface="Helvetica Neue" panose="02000503000000020004" pitchFamily="2" charset="0"/>
              </a:rPr>
              <a:t>Slide bullet text</a:t>
            </a:r>
          </a:p>
          <a:p>
            <a:pPr lvl="1"/>
            <a:endParaRPr lang="en-DK" altLang="en-DK">
              <a:sym typeface="Helvetica Neue" panose="02000503000000020004" pitchFamily="2" charset="0"/>
            </a:endParaRPr>
          </a:p>
          <a:p>
            <a:pPr lvl="2"/>
            <a:endParaRPr lang="en-DK" altLang="en-DK">
              <a:sym typeface="Helvetica Neue" panose="02000503000000020004" pitchFamily="2" charset="0"/>
            </a:endParaRPr>
          </a:p>
          <a:p>
            <a:pPr lvl="3"/>
            <a:endParaRPr lang="en-DK" altLang="en-DK">
              <a:sym typeface="Helvetica Neue" panose="02000503000000020004" pitchFamily="2" charset="0"/>
            </a:endParaRPr>
          </a:p>
          <a:p>
            <a:pPr lvl="4"/>
            <a:endParaRPr lang="en-DK" altLang="en-DK">
              <a:sym typeface="Helvetica Neue" panose="02000503000000020004" pitchFamily="2" charset="0"/>
            </a:endParaRPr>
          </a:p>
        </p:txBody>
      </p:sp>
      <p:sp>
        <p:nvSpPr>
          <p:cNvPr id="1028" name="Slide Number">
            <a:extLst>
              <a:ext uri="{FF2B5EF4-FFF2-40B4-BE49-F238E27FC236}">
                <a16:creationId xmlns:a16="http://schemas.microsoft.com/office/drawing/2014/main" id="{D8AC28DB-74E1-921E-3E8E-99E15021C08A}"/>
              </a:ext>
            </a:extLst>
          </p:cNvPr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12001500" y="13081000"/>
            <a:ext cx="3683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b" anchorCtr="0" compatLnSpc="1">
            <a:prstTxWarp prst="textNoShape">
              <a:avLst/>
            </a:prstTxWarp>
            <a:spAutoFit/>
          </a:bodyPr>
          <a:lstStyle>
            <a:lvl1pPr algn="ctr" defTabSz="584200" eaLnBrk="1">
              <a:defRPr sz="1800"/>
            </a:lvl1pPr>
          </a:lstStyle>
          <a:p>
            <a:fld id="{4C2EEDC8-059B-454B-99F7-F41FA71CFAB8}" type="slidenum">
              <a:rPr lang="en-DK" altLang="en-DK"/>
              <a:pPr/>
              <a:t>‹#›</a:t>
            </a:fld>
            <a:endParaRPr lang="en-DK" altLang="en-DK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69" r:id="rId2"/>
    <p:sldLayoutId id="2147483684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85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transition spd="med"/>
  <p:txStyles>
    <p:titleStyle>
      <a:lvl1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 spc="-17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 spc="-17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 spc="-17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 spc="-17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algn="l" defTabSz="24368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8500" b="1" spc="-17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1pPr>
      <a:lvl2pPr marL="12192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2pPr>
      <a:lvl3pPr marL="18288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3pPr>
      <a:lvl4pPr marL="24384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4pPr>
      <a:lvl5pPr marL="3048000" indent="-609600" algn="l" defTabSz="2436813" rtl="0" eaLnBrk="0" fontAlgn="base" hangingPunct="0">
        <a:lnSpc>
          <a:spcPct val="90000"/>
        </a:lnSpc>
        <a:spcBef>
          <a:spcPts val="4500"/>
        </a:spcBef>
        <a:spcAft>
          <a:spcPct val="0"/>
        </a:spcAft>
        <a:buSzPct val="123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Helvetica Neue" panose="02000503000000020004" pitchFamily="2" charset="0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hristina, Claes, Maiken &amp; Morten, Juni 2025">
            <a:extLst>
              <a:ext uri="{FF2B5EF4-FFF2-40B4-BE49-F238E27FC236}">
                <a16:creationId xmlns:a16="http://schemas.microsoft.com/office/drawing/2014/main" id="{0F9E1061-1496-F924-4AC1-0BED12C77C78}"/>
              </a:ext>
            </a:extLst>
          </p:cNvPr>
          <p:cNvSpPr txBox="1">
            <a:spLocks noGrp="1" noChangeArrowheads="1"/>
          </p:cNvSpPr>
          <p:nvPr>
            <p:ph type="body" idx="21"/>
          </p:nvPr>
        </p:nvSpPr>
        <p:spPr>
          <a:xfrm>
            <a:off x="1206500" y="11839575"/>
            <a:ext cx="21971000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DK" altLang="en-DK"/>
              <a:t>Christina, Claes, Maiken &amp; Morten, Juni 2025</a:t>
            </a:r>
          </a:p>
        </p:txBody>
      </p:sp>
      <p:sp>
        <p:nvSpPr>
          <p:cNvPr id="172" name="White Elephant Pictures">
            <a:extLst>
              <a:ext uri="{FF2B5EF4-FFF2-40B4-BE49-F238E27FC236}">
                <a16:creationId xmlns:a16="http://schemas.microsoft.com/office/drawing/2014/main" id="{A70B2ECB-5FA6-484C-CB14-05E0B6E1B83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6500" y="2574925"/>
            <a:ext cx="21971000" cy="4648200"/>
          </a:xfrm>
        </p:spPr>
        <p:txBody>
          <a:bodyPr/>
          <a:lstStyle/>
          <a:p>
            <a:pPr defTabSz="24383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White Elephant Pictures</a:t>
            </a:r>
          </a:p>
        </p:txBody>
      </p:sp>
      <p:sp>
        <p:nvSpPr>
          <p:cNvPr id="6148" name="Gruppe 16, IBA Multimedia Design, Hovedopgave 2025">
            <a:extLst>
              <a:ext uri="{FF2B5EF4-FFF2-40B4-BE49-F238E27FC236}">
                <a16:creationId xmlns:a16="http://schemas.microsoft.com/office/drawing/2014/main" id="{5EE77961-0EED-6298-9E77-FF196C469A14}"/>
              </a:ext>
            </a:extLst>
          </p:cNvPr>
          <p:cNvSpPr txBox="1">
            <a:spLocks noGrp="1" noChangeArrowheads="1"/>
          </p:cNvSpPr>
          <p:nvPr>
            <p:ph type="subTitle" sz="quarter" idx="1"/>
          </p:nvPr>
        </p:nvSpPr>
        <p:spPr>
          <a:xfrm>
            <a:off x="1206500" y="7196138"/>
            <a:ext cx="21971000" cy="1905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DK" altLang="en-DK"/>
              <a:t>Gruppe 16, IBA Multimedia Design, Hovedopgave 2025</a:t>
            </a:r>
          </a:p>
        </p:txBody>
      </p:sp>
      <p:pic>
        <p:nvPicPr>
          <p:cNvPr id="6149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742E9FAC-EC83-DE71-D4AC-3A871611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Udvikling og teknologi">
            <a:extLst>
              <a:ext uri="{FF2B5EF4-FFF2-40B4-BE49-F238E27FC236}">
                <a16:creationId xmlns:a16="http://schemas.microsoft.com/office/drawing/2014/main" id="{73B49CBE-412B-7719-68DF-CE1D644F0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11731625" cy="1435100"/>
          </a:xfrm>
        </p:spPr>
        <p:txBody>
          <a:bodyPr/>
          <a:lstStyle>
            <a:lvl1pPr defTabSz="1828754">
              <a:defRPr sz="8700" spc="-174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Udvikling og teknologi</a:t>
            </a:r>
          </a:p>
        </p:txBody>
      </p:sp>
      <p:sp>
        <p:nvSpPr>
          <p:cNvPr id="15363" name="Slide Subtitle">
            <a:extLst>
              <a:ext uri="{FF2B5EF4-FFF2-40B4-BE49-F238E27FC236}">
                <a16:creationId xmlns:a16="http://schemas.microsoft.com/office/drawing/2014/main" id="{F6EE223E-6D9C-9487-0D45-5DBFDD6904B7}"/>
              </a:ext>
            </a:extLst>
          </p:cNvPr>
          <p:cNvSpPr txBox="1">
            <a:spLocks noGrp="1" noChangeArrowheads="1"/>
          </p:cNvSpPr>
          <p:nvPr>
            <p:ph type="body" idx="21"/>
          </p:nvPr>
        </p:nvSpPr>
        <p:spPr>
          <a:xfrm>
            <a:off x="1206500" y="2246313"/>
            <a:ext cx="9779000" cy="93503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DK" altLang="en-DK"/>
          </a:p>
        </p:txBody>
      </p:sp>
      <p:sp>
        <p:nvSpPr>
          <p:cNvPr id="226" name="Tekniske valg: valgt platform, CMS og frameworks samt begrundelser for disse.…">
            <a:extLst>
              <a:ext uri="{FF2B5EF4-FFF2-40B4-BE49-F238E27FC236}">
                <a16:creationId xmlns:a16="http://schemas.microsoft.com/office/drawing/2014/main" id="{82F71A71-5002-D66B-BF76-2CD18CBC281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06500" y="4248150"/>
            <a:ext cx="9779000" cy="8256588"/>
          </a:xfrm>
        </p:spPr>
        <p:txBody>
          <a:bodyPr>
            <a:normAutofit/>
          </a:bodyPr>
          <a:lstStyle/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Tekniske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valg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valgt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platform, CMS og frameworks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samt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begrundelser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for disse.</a:t>
            </a:r>
          </a:p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Vigtige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kodeeksempler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visning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af centrale funktioner i HTML/CSS/JS eller andet (f.eks. menu,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animationer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mv.).</a:t>
            </a:r>
          </a:p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Arbejdsproces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brug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af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versionsstyring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(Git),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opgavestyring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og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samarbejde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i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teamet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under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udviklingen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.</a:t>
            </a:r>
          </a:p>
        </p:txBody>
      </p:sp>
      <p:pic>
        <p:nvPicPr>
          <p:cNvPr id="15365" name="EXPORT TO GIF BACK OFF ME 1.gif" descr="EXPORT TO GIF BACK OFF ME 1.gif">
            <a:extLst>
              <a:ext uri="{FF2B5EF4-FFF2-40B4-BE49-F238E27FC236}">
                <a16:creationId xmlns:a16="http://schemas.microsoft.com/office/drawing/2014/main" id="{4B3CA027-EB32-5F20-F2AD-355EB320E89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950" y="6804025"/>
            <a:ext cx="10723563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5366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9DBE45B1-A552-307D-211E-D272951C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THE BEAST WILL KILL US ALL thumbnail 5.jpg" descr="THE BEAST WILL KILL US ALL thumbnail 5.jpg">
            <a:extLst>
              <a:ext uri="{FF2B5EF4-FFF2-40B4-BE49-F238E27FC236}">
                <a16:creationId xmlns:a16="http://schemas.microsoft.com/office/drawing/2014/main" id="{706271D2-6995-0453-0612-408E2BA7B2DC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231" name="Færdigt produkt og demonstration">
            <a:extLst>
              <a:ext uri="{FF2B5EF4-FFF2-40B4-BE49-F238E27FC236}">
                <a16:creationId xmlns:a16="http://schemas.microsoft.com/office/drawing/2014/main" id="{4940B78D-2CE1-25F4-F5AE-BFA7337CF8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4383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Færdigt produkt og demonstration</a:t>
            </a:r>
          </a:p>
        </p:txBody>
      </p:sp>
      <p:sp>
        <p:nvSpPr>
          <p:cNvPr id="232" name="Gruppe 16, Juni 2025">
            <a:extLst>
              <a:ext uri="{FF2B5EF4-FFF2-40B4-BE49-F238E27FC236}">
                <a16:creationId xmlns:a16="http://schemas.microsoft.com/office/drawing/2014/main" id="{04C52194-55D5-A1C9-DF6E-02D3D2842E3F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1208088" y="1106488"/>
            <a:ext cx="21967825" cy="636587"/>
          </a:xfrm>
        </p:spPr>
        <p:txBody>
          <a:bodyPr>
            <a:normAutofit/>
          </a:bodyPr>
          <a:lstStyle>
            <a:lvl1pPr defTabSz="544830">
              <a:defRPr sz="3630"/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>
                <a:sym typeface="Helvetica Neue"/>
              </a:rPr>
              <a:t>Gruppe 16, Juni 2025</a:t>
            </a:r>
          </a:p>
        </p:txBody>
      </p:sp>
      <p:sp>
        <p:nvSpPr>
          <p:cNvPr id="16389" name="IBA Multimedia Design, Hovedopgave 2025">
            <a:extLst>
              <a:ext uri="{FF2B5EF4-FFF2-40B4-BE49-F238E27FC236}">
                <a16:creationId xmlns:a16="http://schemas.microsoft.com/office/drawing/2014/main" id="{3E236C3F-8C25-EA35-30FF-88848CFE1880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>
          <a:xfrm>
            <a:off x="1206500" y="11609388"/>
            <a:ext cx="21971000" cy="1144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DK" altLang="en-DK"/>
              <a:t>IBA Multimedia Design, Hovedopgave 2025</a:t>
            </a:r>
          </a:p>
        </p:txBody>
      </p:sp>
      <p:pic>
        <p:nvPicPr>
          <p:cNvPr id="16390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00D19E2D-84C1-163D-0C23-95B3666B1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ærdigt produkt og demonstration">
            <a:extLst>
              <a:ext uri="{FF2B5EF4-FFF2-40B4-BE49-F238E27FC236}">
                <a16:creationId xmlns:a16="http://schemas.microsoft.com/office/drawing/2014/main" id="{CFBA0275-1F8A-20FA-49E6-E739981C2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17600613" cy="1435100"/>
          </a:xfrm>
        </p:spPr>
        <p:txBody>
          <a:bodyPr/>
          <a:lstStyle>
            <a:lvl1pPr defTabSz="1828754">
              <a:defRPr sz="8700" spc="-174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Færdigt produkt og demonstration</a:t>
            </a:r>
          </a:p>
        </p:txBody>
      </p:sp>
      <p:sp>
        <p:nvSpPr>
          <p:cNvPr id="17411" name="Slide Subtitle">
            <a:extLst>
              <a:ext uri="{FF2B5EF4-FFF2-40B4-BE49-F238E27FC236}">
                <a16:creationId xmlns:a16="http://schemas.microsoft.com/office/drawing/2014/main" id="{299AA117-8051-98C9-2801-BD780216BA8D}"/>
              </a:ext>
            </a:extLst>
          </p:cNvPr>
          <p:cNvSpPr txBox="1">
            <a:spLocks noGrp="1" noChangeArrowheads="1"/>
          </p:cNvSpPr>
          <p:nvPr>
            <p:ph type="body" idx="21"/>
          </p:nvPr>
        </p:nvSpPr>
        <p:spPr>
          <a:xfrm>
            <a:off x="1206500" y="2246313"/>
            <a:ext cx="9779000" cy="93503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DK" altLang="en-DK"/>
          </a:p>
        </p:txBody>
      </p:sp>
      <p:sp>
        <p:nvSpPr>
          <p:cNvPr id="238" name="Demo af den færdige hjemmeside: naviger gennem de vigtigste sider og vis hovedfunktionerne.…">
            <a:extLst>
              <a:ext uri="{FF2B5EF4-FFF2-40B4-BE49-F238E27FC236}">
                <a16:creationId xmlns:a16="http://schemas.microsoft.com/office/drawing/2014/main" id="{B72842A1-6789-B36A-9E7D-A3DC0D18F63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06500" y="4248150"/>
            <a:ext cx="9779000" cy="8256588"/>
          </a:xfrm>
        </p:spPr>
        <p:txBody>
          <a:bodyPr>
            <a:normAutofit/>
          </a:bodyPr>
          <a:lstStyle/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>
                <a:latin typeface="Arial Black"/>
                <a:ea typeface="Arial Black"/>
                <a:cs typeface="Arial Black"/>
                <a:sym typeface="Arial Black"/>
              </a:rPr>
              <a:t>Demo af den færdige hjemmeside: naviger gennem de vigtigste sider og vis hovedfunktionerne.</a:t>
            </a:r>
          </a:p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>
                <a:latin typeface="Arial Black"/>
                <a:ea typeface="Arial Black"/>
                <a:cs typeface="Arial Black"/>
                <a:sym typeface="Arial Black"/>
              </a:rPr>
              <a:t>Vis hvordan designet og funktionerne løser de identificerede brugerbehov.</a:t>
            </a:r>
          </a:p>
        </p:txBody>
      </p:sp>
      <p:pic>
        <p:nvPicPr>
          <p:cNvPr id="17413" name="EXPORT TO GIF BEAST 1-2.gif" descr="EXPORT TO GIF BEAST 1-2.gif">
            <a:extLst>
              <a:ext uri="{FF2B5EF4-FFF2-40B4-BE49-F238E27FC236}">
                <a16:creationId xmlns:a16="http://schemas.microsoft.com/office/drawing/2014/main" id="{1A81F940-4BF7-CFFA-4FF0-B0E602F154F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650" y="6804025"/>
            <a:ext cx="10698163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14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39C93069-3F0B-1242-D178-A13BF54A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THE BEAST WILL KILL US ALL thumbnail 9.jpg" descr="THE BEAST WILL KILL US ALL thumbnail 9.jpg">
            <a:extLst>
              <a:ext uri="{FF2B5EF4-FFF2-40B4-BE49-F238E27FC236}">
                <a16:creationId xmlns:a16="http://schemas.microsoft.com/office/drawing/2014/main" id="{63A07821-A568-99E4-67AA-B5358DD4471F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243" name="Evaluering og afslutning">
            <a:extLst>
              <a:ext uri="{FF2B5EF4-FFF2-40B4-BE49-F238E27FC236}">
                <a16:creationId xmlns:a16="http://schemas.microsoft.com/office/drawing/2014/main" id="{979E1F8D-0AD9-687B-3464-FB8F448B31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4383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Evaluering og afslutning</a:t>
            </a:r>
          </a:p>
        </p:txBody>
      </p:sp>
      <p:sp>
        <p:nvSpPr>
          <p:cNvPr id="244" name="Gruppe 16, Juni 2025">
            <a:extLst>
              <a:ext uri="{FF2B5EF4-FFF2-40B4-BE49-F238E27FC236}">
                <a16:creationId xmlns:a16="http://schemas.microsoft.com/office/drawing/2014/main" id="{047C24C1-0E95-2D42-D44C-E05E957161EF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1208088" y="1106488"/>
            <a:ext cx="21967825" cy="636587"/>
          </a:xfrm>
        </p:spPr>
        <p:txBody>
          <a:bodyPr>
            <a:normAutofit/>
          </a:bodyPr>
          <a:lstStyle>
            <a:lvl1pPr defTabSz="544830">
              <a:defRPr sz="3630"/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>
                <a:sym typeface="Helvetica Neue"/>
              </a:rPr>
              <a:t>Gruppe 16, Juni 2025</a:t>
            </a:r>
          </a:p>
        </p:txBody>
      </p:sp>
      <p:sp>
        <p:nvSpPr>
          <p:cNvPr id="18437" name="IBA Multimedia Design, Hovedopgave 2025">
            <a:extLst>
              <a:ext uri="{FF2B5EF4-FFF2-40B4-BE49-F238E27FC236}">
                <a16:creationId xmlns:a16="http://schemas.microsoft.com/office/drawing/2014/main" id="{8323B506-14F8-0D39-E2C0-4186D5BBEC93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>
          <a:xfrm>
            <a:off x="1206500" y="11609388"/>
            <a:ext cx="21971000" cy="1144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DK" altLang="en-DK"/>
              <a:t>IBA Multimedia Design, Hovedopgave 2025</a:t>
            </a:r>
          </a:p>
        </p:txBody>
      </p:sp>
      <p:pic>
        <p:nvPicPr>
          <p:cNvPr id="18438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916DB515-B2B8-9E40-45B0-C3CA0D613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Evaluering og afslutning">
            <a:extLst>
              <a:ext uri="{FF2B5EF4-FFF2-40B4-BE49-F238E27FC236}">
                <a16:creationId xmlns:a16="http://schemas.microsoft.com/office/drawing/2014/main" id="{7816464C-2E7F-EE30-C971-CBD9BB0ED6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17600613" cy="1435100"/>
          </a:xfrm>
        </p:spPr>
        <p:txBody>
          <a:bodyPr/>
          <a:lstStyle>
            <a:lvl1pPr defTabSz="1828754">
              <a:defRPr sz="8700" spc="-174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Evaluering og afslutning</a:t>
            </a:r>
          </a:p>
        </p:txBody>
      </p:sp>
      <p:sp>
        <p:nvSpPr>
          <p:cNvPr id="19459" name="Slide Subtitle">
            <a:extLst>
              <a:ext uri="{FF2B5EF4-FFF2-40B4-BE49-F238E27FC236}">
                <a16:creationId xmlns:a16="http://schemas.microsoft.com/office/drawing/2014/main" id="{4810E45D-65D5-2F0F-E29D-CAE8CF7FAADF}"/>
              </a:ext>
            </a:extLst>
          </p:cNvPr>
          <p:cNvSpPr txBox="1">
            <a:spLocks noGrp="1" noChangeArrowheads="1"/>
          </p:cNvSpPr>
          <p:nvPr>
            <p:ph type="body" idx="21"/>
          </p:nvPr>
        </p:nvSpPr>
        <p:spPr>
          <a:xfrm>
            <a:off x="1206500" y="2246313"/>
            <a:ext cx="9779000" cy="93503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DK" altLang="en-DK"/>
          </a:p>
        </p:txBody>
      </p:sp>
      <p:sp>
        <p:nvSpPr>
          <p:cNvPr id="250" name="Opsummering af projektresultater: hvad gik godt, og hvilke udfordringer stødte vi på?…">
            <a:extLst>
              <a:ext uri="{FF2B5EF4-FFF2-40B4-BE49-F238E27FC236}">
                <a16:creationId xmlns:a16="http://schemas.microsoft.com/office/drawing/2014/main" id="{985E1A49-1958-8486-F968-39AA8AF2F95B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06500" y="4248150"/>
            <a:ext cx="9779000" cy="8256588"/>
          </a:xfrm>
        </p:spPr>
        <p:txBody>
          <a:bodyPr>
            <a:normAutofit/>
          </a:bodyPr>
          <a:lstStyle/>
          <a:p>
            <a:pPr marL="457200" indent="-317500" defTabSz="457200" eaLnBrk="1" hangingPunct="1">
              <a:lnSpc>
                <a:spcPct val="100000"/>
              </a:lnSpc>
              <a:spcBef>
                <a:spcPts val="1600"/>
              </a:spcBef>
            </a:pPr>
            <a:r>
              <a:rPr lang="en-DK" altLang="en-DK" sz="2700">
                <a:latin typeface="Arial Black" panose="020B0604020202020204" pitchFamily="34" charset="0"/>
                <a:sym typeface="Arial Black" panose="020B0604020202020204" pitchFamily="34" charset="0"/>
              </a:rPr>
              <a:t>Opsummering af projektresultater: hvad gik godt, og hvilke udfordringer stødte vi på?</a:t>
            </a:r>
          </a:p>
          <a:p>
            <a:pPr marL="457200" indent="-317500" defTabSz="457200" eaLnBrk="1" hangingPunct="1">
              <a:lnSpc>
                <a:spcPct val="100000"/>
              </a:lnSpc>
              <a:spcBef>
                <a:spcPts val="1600"/>
              </a:spcBef>
            </a:pPr>
            <a:r>
              <a:rPr lang="en-DK" altLang="en-DK" sz="2700">
                <a:latin typeface="Arial Black" panose="020B0604020202020204" pitchFamily="34" charset="0"/>
                <a:sym typeface="Arial Black" panose="020B0604020202020204" pitchFamily="34" charset="0"/>
              </a:rPr>
              <a:t>Brugertest eller feedback: evt. nøgledata eller konklusioner fra tests af hjemmesiden.</a:t>
            </a:r>
          </a:p>
          <a:p>
            <a:pPr marL="457200" indent="-317500" defTabSz="457200" eaLnBrk="1" hangingPunct="1">
              <a:lnSpc>
                <a:spcPct val="100000"/>
              </a:lnSpc>
              <a:spcBef>
                <a:spcPts val="1600"/>
              </a:spcBef>
            </a:pPr>
            <a:r>
              <a:rPr lang="en-DK" altLang="en-DK" sz="2700">
                <a:latin typeface="Arial Black" panose="020B0604020202020204" pitchFamily="34" charset="0"/>
                <a:sym typeface="Arial Black" panose="020B0604020202020204" pitchFamily="34" charset="0"/>
              </a:rPr>
              <a:t>Perspektivering: Forslag til fremtidige forbedringer eller videreudvikling af hjemmesiden.</a:t>
            </a:r>
          </a:p>
        </p:txBody>
      </p:sp>
      <p:pic>
        <p:nvPicPr>
          <p:cNvPr id="19461" name="EXPORT TO GIF TIME 1-2.gif" descr="EXPORT TO GIF TIME 1-2.gif">
            <a:extLst>
              <a:ext uri="{FF2B5EF4-FFF2-40B4-BE49-F238E27FC236}">
                <a16:creationId xmlns:a16="http://schemas.microsoft.com/office/drawing/2014/main" id="{69329B5F-D491-94E7-9070-0959754A543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5238" y="6804025"/>
            <a:ext cx="10694987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9462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9DF00CED-524E-FE27-CCC4-70AEC98CC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ndhold">
            <a:extLst>
              <a:ext uri="{FF2B5EF4-FFF2-40B4-BE49-F238E27FC236}">
                <a16:creationId xmlns:a16="http://schemas.microsoft.com/office/drawing/2014/main" id="{76DAEAB1-D2D1-6FE8-C76A-18AA65AAB1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1688"/>
          </a:xfrm>
        </p:spPr>
        <p:txBody>
          <a:bodyPr/>
          <a:lstStyle/>
          <a:p>
            <a:pPr defTabSz="24383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Indhold</a:t>
            </a:r>
          </a:p>
        </p:txBody>
      </p:sp>
      <p:sp>
        <p:nvSpPr>
          <p:cNvPr id="7171" name="Research og analyse…">
            <a:extLst>
              <a:ext uri="{FF2B5EF4-FFF2-40B4-BE49-F238E27FC236}">
                <a16:creationId xmlns:a16="http://schemas.microsoft.com/office/drawing/2014/main" id="{B38840B5-45B8-3D1D-505D-ADE438C7078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>
          <a:xfrm>
            <a:off x="1206500" y="7061200"/>
            <a:ext cx="9779000" cy="5381625"/>
          </a:xfrm>
        </p:spPr>
        <p:txBody>
          <a:bodyPr/>
          <a:lstStyle/>
          <a:p>
            <a:pPr marL="228600" indent="-228600" eaLnBrk="1" hangingPunct="1">
              <a:spcBef>
                <a:spcPct val="0"/>
              </a:spcBef>
              <a:buSzPct val="100000"/>
              <a:buFontTx/>
              <a:buAutoNum type="arabicPeriod"/>
            </a:pPr>
            <a:r>
              <a:rPr lang="en-DK" altLang="en-DK" sz="4600" b="0" i="1"/>
              <a:t> Research og analyse</a:t>
            </a:r>
          </a:p>
          <a:p>
            <a:pPr marL="228600" indent="-228600" eaLnBrk="1" hangingPunct="1">
              <a:spcBef>
                <a:spcPct val="0"/>
              </a:spcBef>
              <a:buSzPct val="100000"/>
              <a:buFontTx/>
              <a:buAutoNum type="arabicPeriod"/>
            </a:pPr>
            <a:r>
              <a:rPr lang="en-DK" altLang="en-DK" sz="4600" b="0" i="1"/>
              <a:t> Koncept og design</a:t>
            </a:r>
          </a:p>
          <a:p>
            <a:pPr marL="228600" indent="-228600" eaLnBrk="1" hangingPunct="1">
              <a:spcBef>
                <a:spcPct val="0"/>
              </a:spcBef>
              <a:buSzPct val="100000"/>
              <a:buFontTx/>
              <a:buAutoNum type="arabicPeriod"/>
            </a:pPr>
            <a:r>
              <a:rPr lang="en-DK" altLang="en-DK" sz="4600" b="0" i="1"/>
              <a:t> Indholdsproduktion</a:t>
            </a:r>
          </a:p>
          <a:p>
            <a:pPr marL="228600" indent="-228600" eaLnBrk="1" hangingPunct="1">
              <a:spcBef>
                <a:spcPct val="0"/>
              </a:spcBef>
              <a:buSzPct val="100000"/>
              <a:buFontTx/>
              <a:buAutoNum type="arabicPeriod"/>
            </a:pPr>
            <a:r>
              <a:rPr lang="en-DK" altLang="en-DK" sz="4600" b="0" i="1"/>
              <a:t> Udvikling og teknologi</a:t>
            </a:r>
          </a:p>
          <a:p>
            <a:pPr marL="228600" indent="-228600" eaLnBrk="1" hangingPunct="1">
              <a:spcBef>
                <a:spcPct val="0"/>
              </a:spcBef>
              <a:buSzPct val="100000"/>
              <a:buFontTx/>
              <a:buAutoNum type="arabicPeriod"/>
            </a:pPr>
            <a:r>
              <a:rPr lang="en-DK" altLang="en-DK" sz="4600" b="0" i="1"/>
              <a:t> Færdigt produkt og demonstration</a:t>
            </a:r>
          </a:p>
          <a:p>
            <a:pPr marL="228600" indent="-228600" eaLnBrk="1" hangingPunct="1">
              <a:spcBef>
                <a:spcPct val="0"/>
              </a:spcBef>
              <a:buSzPct val="100000"/>
              <a:buFontTx/>
              <a:buAutoNum type="arabicPeriod"/>
            </a:pPr>
            <a:r>
              <a:rPr lang="en-DK" altLang="en-DK" sz="4600" b="0" i="1"/>
              <a:t> Evaluering og afslutning</a:t>
            </a:r>
          </a:p>
        </p:txBody>
      </p:sp>
      <p:pic>
        <p:nvPicPr>
          <p:cNvPr id="7172" name="KASSEN thumbnail 5.jpg" descr="KASSEN thumbnail 5.jpg">
            <a:extLst>
              <a:ext uri="{FF2B5EF4-FFF2-40B4-BE49-F238E27FC236}">
                <a16:creationId xmlns:a16="http://schemas.microsoft.com/office/drawing/2014/main" id="{6E8F0CA2-6361-E28B-4E11-52C5D7357EBF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t="56" r="21768"/>
          <a:stretch>
            <a:fillRect/>
          </a:stretch>
        </p:blipFill>
        <p:spPr>
          <a:xfrm>
            <a:off x="10709275" y="1270000"/>
            <a:ext cx="13717588" cy="11182350"/>
          </a:xfrm>
        </p:spPr>
      </p:pic>
      <p:pic>
        <p:nvPicPr>
          <p:cNvPr id="7173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D60FC3A8-4B7F-A351-9844-3086A45D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80" name="Gruppe 16, Juni 2025">
            <a:extLst>
              <a:ext uri="{FF2B5EF4-FFF2-40B4-BE49-F238E27FC236}">
                <a16:creationId xmlns:a16="http://schemas.microsoft.com/office/drawing/2014/main" id="{AD1291E2-EED3-59CA-9B43-96FDBCEF0B95}"/>
              </a:ext>
            </a:extLst>
          </p:cNvPr>
          <p:cNvSpPr txBox="1"/>
          <p:nvPr/>
        </p:nvSpPr>
        <p:spPr>
          <a:xfrm>
            <a:off x="1208088" y="1106488"/>
            <a:ext cx="21967825" cy="63658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defTabSz="544830">
              <a:lnSpc>
                <a:spcPct val="100000"/>
              </a:lnSpc>
              <a:spcBef>
                <a:spcPts val="0"/>
              </a:spcBef>
              <a:defRPr sz="3630" b="1"/>
            </a:lvl1pPr>
          </a:lstStyle>
          <a:p>
            <a:pPr eaLnBrk="1" fontAlgn="auto">
              <a:spcAft>
                <a:spcPts val="0"/>
              </a:spcAft>
              <a:defRPr/>
            </a:pPr>
            <a:r>
              <a:rPr kern="0">
                <a:latin typeface="+mn-lt"/>
                <a:ea typeface="+mn-ea"/>
                <a:cs typeface="+mn-cs"/>
                <a:sym typeface="Helvetica Neue"/>
              </a:rPr>
              <a:t>Gruppe 16, Juni 2025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TIME thumbnail 3.jpg" descr="TIME thumbnail 3.jpg">
            <a:extLst>
              <a:ext uri="{FF2B5EF4-FFF2-40B4-BE49-F238E27FC236}">
                <a16:creationId xmlns:a16="http://schemas.microsoft.com/office/drawing/2014/main" id="{1429998E-CAB9-F4CA-DD4C-1C9D70121818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183" name="Research og analyse">
            <a:extLst>
              <a:ext uri="{FF2B5EF4-FFF2-40B4-BE49-F238E27FC236}">
                <a16:creationId xmlns:a16="http://schemas.microsoft.com/office/drawing/2014/main" id="{5B39BCB9-47E3-2EC4-C507-4F78ACEB7D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4383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Research og analyse</a:t>
            </a:r>
          </a:p>
        </p:txBody>
      </p:sp>
      <p:sp>
        <p:nvSpPr>
          <p:cNvPr id="184" name="Gruppe 16, Juni 2025">
            <a:extLst>
              <a:ext uri="{FF2B5EF4-FFF2-40B4-BE49-F238E27FC236}">
                <a16:creationId xmlns:a16="http://schemas.microsoft.com/office/drawing/2014/main" id="{4276AA42-7C1B-C0E8-F7E2-95A2F632F5CD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1208088" y="1106488"/>
            <a:ext cx="21967825" cy="636587"/>
          </a:xfrm>
        </p:spPr>
        <p:txBody>
          <a:bodyPr>
            <a:normAutofit/>
          </a:bodyPr>
          <a:lstStyle>
            <a:lvl1pPr defTabSz="544830">
              <a:defRPr sz="3630"/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>
                <a:sym typeface="Helvetica Neue"/>
              </a:rPr>
              <a:t>Gruppe 16, Juni 2025</a:t>
            </a:r>
          </a:p>
        </p:txBody>
      </p:sp>
      <p:sp>
        <p:nvSpPr>
          <p:cNvPr id="8197" name="IBA Multimedia Design, Hovedopgave 2025">
            <a:extLst>
              <a:ext uri="{FF2B5EF4-FFF2-40B4-BE49-F238E27FC236}">
                <a16:creationId xmlns:a16="http://schemas.microsoft.com/office/drawing/2014/main" id="{E531114F-6187-3A7F-1824-F56FB41A87D6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>
          <a:xfrm>
            <a:off x="1206500" y="11609388"/>
            <a:ext cx="21971000" cy="1144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DK" altLang="en-DK"/>
              <a:t>IBA Multimedia Design, Hovedopgave 2025</a:t>
            </a:r>
          </a:p>
        </p:txBody>
      </p:sp>
      <p:pic>
        <p:nvPicPr>
          <p:cNvPr id="8198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5BAE94AF-A6E7-0371-4229-CE070C426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search og analyse">
            <a:extLst>
              <a:ext uri="{FF2B5EF4-FFF2-40B4-BE49-F238E27FC236}">
                <a16:creationId xmlns:a16="http://schemas.microsoft.com/office/drawing/2014/main" id="{28A72C41-8BC5-FF8D-3C2E-7A9E7E9697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11155363" cy="1435100"/>
          </a:xfrm>
        </p:spPr>
        <p:txBody>
          <a:bodyPr/>
          <a:lstStyle>
            <a:lvl1pPr defTabSz="1828754">
              <a:defRPr sz="8700" spc="-174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Research og analyse</a:t>
            </a:r>
          </a:p>
        </p:txBody>
      </p:sp>
      <p:sp>
        <p:nvSpPr>
          <p:cNvPr id="9219" name="Slide Subtitle">
            <a:extLst>
              <a:ext uri="{FF2B5EF4-FFF2-40B4-BE49-F238E27FC236}">
                <a16:creationId xmlns:a16="http://schemas.microsoft.com/office/drawing/2014/main" id="{D27088A3-7B8E-4B6D-CE0D-A45E9924DDC7}"/>
              </a:ext>
            </a:extLst>
          </p:cNvPr>
          <p:cNvSpPr txBox="1">
            <a:spLocks noGrp="1" noChangeArrowheads="1"/>
          </p:cNvSpPr>
          <p:nvPr>
            <p:ph type="body" idx="21"/>
          </p:nvPr>
        </p:nvSpPr>
        <p:spPr>
          <a:xfrm>
            <a:off x="1206500" y="2246313"/>
            <a:ext cx="9779000" cy="93503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DK" altLang="en-DK"/>
          </a:p>
        </p:txBody>
      </p:sp>
      <p:sp>
        <p:nvSpPr>
          <p:cNvPr id="190" name="Beskrivelse af målgruppen og deres behov.…">
            <a:extLst>
              <a:ext uri="{FF2B5EF4-FFF2-40B4-BE49-F238E27FC236}">
                <a16:creationId xmlns:a16="http://schemas.microsoft.com/office/drawing/2014/main" id="{F25C0015-9682-C476-BACB-A8C48C3FD01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06500" y="4248150"/>
            <a:ext cx="9779000" cy="8256588"/>
          </a:xfrm>
        </p:spPr>
        <p:txBody>
          <a:bodyPr>
            <a:normAutofit/>
          </a:bodyPr>
          <a:lstStyle/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>
                <a:latin typeface="Arial Black"/>
                <a:ea typeface="Arial Black"/>
                <a:cs typeface="Arial Black"/>
                <a:sym typeface="Arial Black"/>
              </a:rPr>
              <a:t>Beskrivelse af målgruppen og deres behov.</a:t>
            </a:r>
          </a:p>
          <a:p>
            <a:pPr marL="457200" indent="-317500" defTabSz="4572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>
                <a:latin typeface="Arial Black"/>
                <a:ea typeface="Arial Black"/>
                <a:cs typeface="Arial Black"/>
                <a:sym typeface="Arial Black"/>
              </a:rPr>
              <a:t>Konkurrent- eller markedsanalyse af lignende hjemmesider.</a:t>
            </a:r>
          </a:p>
        </p:txBody>
      </p:sp>
      <p:pic>
        <p:nvPicPr>
          <p:cNvPr id="9221" name="EXPORT TO GIF CONTANTINE NOBLE 1-2.gif" descr="EXPORT TO GIF CONTANTINE NOBLE 1-2.gif">
            <a:extLst>
              <a:ext uri="{FF2B5EF4-FFF2-40B4-BE49-F238E27FC236}">
                <a16:creationId xmlns:a16="http://schemas.microsoft.com/office/drawing/2014/main" id="{6165FB0F-E133-D0FC-4922-B5004F4D47B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338" y="6804025"/>
            <a:ext cx="10618787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222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DAEAD1A8-C620-3FE5-34FC-B027A8298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BACK OFF ME thumbnail 2.jpg" descr="BACK OFF ME thumbnail 2.jpg">
            <a:extLst>
              <a:ext uri="{FF2B5EF4-FFF2-40B4-BE49-F238E27FC236}">
                <a16:creationId xmlns:a16="http://schemas.microsoft.com/office/drawing/2014/main" id="{F250BBB7-CDBF-A9D1-1FCB-F06CC6C2AA0C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195" name="Koncept og design">
            <a:extLst>
              <a:ext uri="{FF2B5EF4-FFF2-40B4-BE49-F238E27FC236}">
                <a16:creationId xmlns:a16="http://schemas.microsoft.com/office/drawing/2014/main" id="{ECC91E37-EEA4-8F62-27EE-71D0D3E583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4383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Koncept og design</a:t>
            </a:r>
          </a:p>
        </p:txBody>
      </p:sp>
      <p:sp>
        <p:nvSpPr>
          <p:cNvPr id="196" name="Gruppe 16, Juni 2025">
            <a:extLst>
              <a:ext uri="{FF2B5EF4-FFF2-40B4-BE49-F238E27FC236}">
                <a16:creationId xmlns:a16="http://schemas.microsoft.com/office/drawing/2014/main" id="{E0FF7892-ABCA-A5CE-3886-70AEA0B46779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1208088" y="1106488"/>
            <a:ext cx="21967825" cy="636587"/>
          </a:xfrm>
        </p:spPr>
        <p:txBody>
          <a:bodyPr>
            <a:normAutofit/>
          </a:bodyPr>
          <a:lstStyle>
            <a:lvl1pPr defTabSz="544830">
              <a:defRPr sz="3630"/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>
                <a:sym typeface="Helvetica Neue"/>
              </a:rPr>
              <a:t>Gruppe 16, Juni 2025</a:t>
            </a:r>
          </a:p>
        </p:txBody>
      </p:sp>
      <p:sp>
        <p:nvSpPr>
          <p:cNvPr id="10245" name="IBA Multimedia Design, Hovedopgave 2025">
            <a:extLst>
              <a:ext uri="{FF2B5EF4-FFF2-40B4-BE49-F238E27FC236}">
                <a16:creationId xmlns:a16="http://schemas.microsoft.com/office/drawing/2014/main" id="{701CEE3D-35A1-1C40-0A85-745EE3D92884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>
          <a:xfrm>
            <a:off x="1206500" y="11609388"/>
            <a:ext cx="21971000" cy="1144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DK" altLang="en-DK"/>
              <a:t>IBA Multimedia Design, Hovedopgave 2025</a:t>
            </a:r>
          </a:p>
        </p:txBody>
      </p:sp>
      <p:pic>
        <p:nvPicPr>
          <p:cNvPr id="10246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C528470F-FE01-3D28-E693-840F16F19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Koncept og design">
            <a:extLst>
              <a:ext uri="{FF2B5EF4-FFF2-40B4-BE49-F238E27FC236}">
                <a16:creationId xmlns:a16="http://schemas.microsoft.com/office/drawing/2014/main" id="{7873F808-0E42-CB8F-73D2-5E9610C73A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1828754">
              <a:defRPr sz="8700" spc="-174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Koncept og design</a:t>
            </a:r>
          </a:p>
        </p:txBody>
      </p:sp>
      <p:sp>
        <p:nvSpPr>
          <p:cNvPr id="11267" name="Slide Subtitle">
            <a:extLst>
              <a:ext uri="{FF2B5EF4-FFF2-40B4-BE49-F238E27FC236}">
                <a16:creationId xmlns:a16="http://schemas.microsoft.com/office/drawing/2014/main" id="{DB007793-8BEB-C80A-1D3C-A199AC80DEE6}"/>
              </a:ext>
            </a:extLst>
          </p:cNvPr>
          <p:cNvSpPr txBox="1">
            <a:spLocks noGrp="1" noChangeArrowheads="1"/>
          </p:cNvSpPr>
          <p:nvPr>
            <p:ph type="body" idx="21"/>
          </p:nvPr>
        </p:nvSpPr>
        <p:spPr>
          <a:xfrm>
            <a:off x="1206500" y="2246313"/>
            <a:ext cx="9779000" cy="93503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DK" altLang="en-DK"/>
          </a:p>
        </p:txBody>
      </p:sp>
      <p:sp>
        <p:nvSpPr>
          <p:cNvPr id="202" name="Idé- og designproces: fra brainstorm til wireframes eller prototyper.…">
            <a:extLst>
              <a:ext uri="{FF2B5EF4-FFF2-40B4-BE49-F238E27FC236}">
                <a16:creationId xmlns:a16="http://schemas.microsoft.com/office/drawing/2014/main" id="{4B549207-63DF-70D7-1DB9-8744496D7B6D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06500" y="4248150"/>
            <a:ext cx="9779000" cy="8256588"/>
          </a:xfrm>
        </p:spPr>
        <p:txBody>
          <a:bodyPr>
            <a:normAutofit/>
          </a:bodyPr>
          <a:lstStyle/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Idé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- og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designproces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: fra brainstorm til wireframes eller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prototyper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.</a:t>
            </a:r>
          </a:p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Informationsarkitektur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og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sideopbygning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(f.eks. sitemap eller wireframes).</a:t>
            </a:r>
          </a:p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Visuelle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valg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farvepalette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,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typografi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,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billeder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 og </a:t>
            </a:r>
            <a:r>
              <a:rPr sz="2766" dirty="0" err="1">
                <a:latin typeface="Arial Black"/>
                <a:ea typeface="Arial Black"/>
                <a:cs typeface="Arial Black"/>
                <a:sym typeface="Arial Black"/>
              </a:rPr>
              <a:t>stilguide</a:t>
            </a:r>
            <a:r>
              <a:rPr sz="2766" dirty="0">
                <a:latin typeface="Arial Black"/>
                <a:ea typeface="Arial Black"/>
                <a:cs typeface="Arial Black"/>
                <a:sym typeface="Arial Black"/>
              </a:rPr>
              <a:t>.</a:t>
            </a:r>
          </a:p>
        </p:txBody>
      </p:sp>
      <p:pic>
        <p:nvPicPr>
          <p:cNvPr id="11269" name="EXPORT TO GIF KASSEN 1-2.gif" descr="EXPORT TO GIF KASSEN 1-2.gif">
            <a:extLst>
              <a:ext uri="{FF2B5EF4-FFF2-40B4-BE49-F238E27FC236}">
                <a16:creationId xmlns:a16="http://schemas.microsoft.com/office/drawing/2014/main" id="{70A3B1D1-5583-EDED-1810-D9C43DE1558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00" y="6804025"/>
            <a:ext cx="10634663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70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0ED82B43-CFD4-AB54-FCD3-AD8BA0B6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KASSEN thumbnail 1.jpg" descr="KASSEN thumbnail 1.jpg">
            <a:extLst>
              <a:ext uri="{FF2B5EF4-FFF2-40B4-BE49-F238E27FC236}">
                <a16:creationId xmlns:a16="http://schemas.microsoft.com/office/drawing/2014/main" id="{325FBF2B-BDDA-FD1D-8761-F4EBE2E6A50F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207" name="Indholdsproduktion">
            <a:extLst>
              <a:ext uri="{FF2B5EF4-FFF2-40B4-BE49-F238E27FC236}">
                <a16:creationId xmlns:a16="http://schemas.microsoft.com/office/drawing/2014/main" id="{86B307DE-BBC1-BAE5-9CC5-D7B185625B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4383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Indholdsproduktion</a:t>
            </a:r>
          </a:p>
        </p:txBody>
      </p:sp>
      <p:sp>
        <p:nvSpPr>
          <p:cNvPr id="208" name="Gruppe 16, Juni 2025">
            <a:extLst>
              <a:ext uri="{FF2B5EF4-FFF2-40B4-BE49-F238E27FC236}">
                <a16:creationId xmlns:a16="http://schemas.microsoft.com/office/drawing/2014/main" id="{D6EDF7AE-F480-4E46-6BE8-3983E88850CA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1208088" y="1106488"/>
            <a:ext cx="21967825" cy="636587"/>
          </a:xfrm>
        </p:spPr>
        <p:txBody>
          <a:bodyPr>
            <a:normAutofit/>
          </a:bodyPr>
          <a:lstStyle>
            <a:lvl1pPr defTabSz="544830">
              <a:defRPr sz="3630"/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>
                <a:sym typeface="Helvetica Neue"/>
              </a:rPr>
              <a:t>Gruppe 16, Juni 2025</a:t>
            </a:r>
          </a:p>
        </p:txBody>
      </p:sp>
      <p:sp>
        <p:nvSpPr>
          <p:cNvPr id="12293" name="IBA Multimedia Design, Hovedopgave 2025">
            <a:extLst>
              <a:ext uri="{FF2B5EF4-FFF2-40B4-BE49-F238E27FC236}">
                <a16:creationId xmlns:a16="http://schemas.microsoft.com/office/drawing/2014/main" id="{732C7AC2-EE69-C16F-B1C6-0337C27B706E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>
          <a:xfrm>
            <a:off x="1206500" y="11609388"/>
            <a:ext cx="21971000" cy="1144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DK" altLang="en-DK"/>
              <a:t>IBA Multimedia Design, Hovedopgave 2025</a:t>
            </a:r>
          </a:p>
        </p:txBody>
      </p:sp>
      <p:pic>
        <p:nvPicPr>
          <p:cNvPr id="12294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738A04BA-8AD7-A3B2-AAC7-E113B0F44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Indholdsproduktion">
            <a:extLst>
              <a:ext uri="{FF2B5EF4-FFF2-40B4-BE49-F238E27FC236}">
                <a16:creationId xmlns:a16="http://schemas.microsoft.com/office/drawing/2014/main" id="{BAC3BBDA-F7F1-EB9B-0B34-03549E6401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11731625" cy="1435100"/>
          </a:xfrm>
        </p:spPr>
        <p:txBody>
          <a:bodyPr/>
          <a:lstStyle>
            <a:lvl1pPr defTabSz="1828754">
              <a:defRPr sz="8700" spc="-174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Indholdsproduktion</a:t>
            </a:r>
          </a:p>
        </p:txBody>
      </p:sp>
      <p:sp>
        <p:nvSpPr>
          <p:cNvPr id="13315" name="Slide Subtitle">
            <a:extLst>
              <a:ext uri="{FF2B5EF4-FFF2-40B4-BE49-F238E27FC236}">
                <a16:creationId xmlns:a16="http://schemas.microsoft.com/office/drawing/2014/main" id="{5CA41FA6-E8DD-EE19-07A0-61EF4731F693}"/>
              </a:ext>
            </a:extLst>
          </p:cNvPr>
          <p:cNvSpPr txBox="1">
            <a:spLocks noGrp="1" noChangeArrowheads="1"/>
          </p:cNvSpPr>
          <p:nvPr>
            <p:ph type="body" idx="21"/>
          </p:nvPr>
        </p:nvSpPr>
        <p:spPr>
          <a:xfrm>
            <a:off x="1206500" y="2246313"/>
            <a:ext cx="9779000" cy="93503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DK" altLang="en-DK"/>
          </a:p>
        </p:txBody>
      </p:sp>
      <p:sp>
        <p:nvSpPr>
          <p:cNvPr id="214" name="Idé- og design…">
            <a:extLst>
              <a:ext uri="{FF2B5EF4-FFF2-40B4-BE49-F238E27FC236}">
                <a16:creationId xmlns:a16="http://schemas.microsoft.com/office/drawing/2014/main" id="{686AC3BC-F140-5BD7-178D-845B596A3DC0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1206500" y="4248150"/>
            <a:ext cx="9779000" cy="8256588"/>
          </a:xfrm>
        </p:spPr>
        <p:txBody>
          <a:bodyPr>
            <a:normAutofit/>
          </a:bodyPr>
          <a:lstStyle/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>
                <a:latin typeface="Arial Black"/>
                <a:ea typeface="Arial Black"/>
                <a:cs typeface="Arial Black"/>
                <a:sym typeface="Arial Black"/>
              </a:rPr>
              <a:t>Idé- og design</a:t>
            </a:r>
          </a:p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>
                <a:latin typeface="Arial Black"/>
                <a:ea typeface="Arial Black"/>
                <a:cs typeface="Arial Black"/>
                <a:sym typeface="Arial Black"/>
              </a:rPr>
              <a:t>Indhold</a:t>
            </a:r>
          </a:p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>
                <a:latin typeface="Arial Black"/>
                <a:ea typeface="Arial Black"/>
                <a:cs typeface="Arial Black"/>
                <a:sym typeface="Arial Black"/>
              </a:rPr>
              <a:t>Produktion</a:t>
            </a:r>
          </a:p>
          <a:p>
            <a:pPr marL="457200" indent="-317500" defTabSz="457200" eaLnBrk="1" fontAlgn="auto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/>
              <a:buChar char="•"/>
              <a:defRPr sz="2766"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2766">
                <a:latin typeface="Arial Black"/>
                <a:ea typeface="Arial Black"/>
                <a:cs typeface="Arial Black"/>
                <a:sym typeface="Arial Black"/>
              </a:rPr>
              <a:t>Resultater på boost </a:t>
            </a:r>
          </a:p>
        </p:txBody>
      </p:sp>
      <p:pic>
        <p:nvPicPr>
          <p:cNvPr id="13317" name="EXPORT TO GIF HAV 1-2.gif" descr="EXPORT TO GIF HAV 1-2.gif">
            <a:extLst>
              <a:ext uri="{FF2B5EF4-FFF2-40B4-BE49-F238E27FC236}">
                <a16:creationId xmlns:a16="http://schemas.microsoft.com/office/drawing/2014/main" id="{8E244B6C-0F8C-5624-7028-DE493F91B1F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813" y="6804025"/>
            <a:ext cx="10636250" cy="599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318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46DDE8AB-68C7-4B89-E5BA-22429F66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BACK OFF ME thumbnail 3.jpg" descr="BACK OFF ME thumbnail 3.jpg">
            <a:extLst>
              <a:ext uri="{FF2B5EF4-FFF2-40B4-BE49-F238E27FC236}">
                <a16:creationId xmlns:a16="http://schemas.microsoft.com/office/drawing/2014/main" id="{C09F5A02-2227-E7D3-98AE-916BE9907A18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219" name="Udvikling og teknologi">
            <a:extLst>
              <a:ext uri="{FF2B5EF4-FFF2-40B4-BE49-F238E27FC236}">
                <a16:creationId xmlns:a16="http://schemas.microsoft.com/office/drawing/2014/main" id="{614CB6F1-F69E-DFAB-3723-6B210EBD35B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24383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ym typeface="Helvetica Neue"/>
              </a:rPr>
              <a:t>Udvikling og teknologi</a:t>
            </a:r>
          </a:p>
        </p:txBody>
      </p:sp>
      <p:sp>
        <p:nvSpPr>
          <p:cNvPr id="220" name="Gruppe 16, Juni 2025">
            <a:extLst>
              <a:ext uri="{FF2B5EF4-FFF2-40B4-BE49-F238E27FC236}">
                <a16:creationId xmlns:a16="http://schemas.microsoft.com/office/drawing/2014/main" id="{DB145A28-552F-B50A-6FEB-585EC73ED4DC}"/>
              </a:ext>
            </a:extLst>
          </p:cNvPr>
          <p:cNvSpPr txBox="1">
            <a:spLocks noGrp="1"/>
          </p:cNvSpPr>
          <p:nvPr>
            <p:ph type="body" idx="22"/>
          </p:nvPr>
        </p:nvSpPr>
        <p:spPr>
          <a:xfrm>
            <a:off x="1208088" y="1106488"/>
            <a:ext cx="21967825" cy="636587"/>
          </a:xfrm>
        </p:spPr>
        <p:txBody>
          <a:bodyPr>
            <a:normAutofit/>
          </a:bodyPr>
          <a:lstStyle>
            <a:lvl1pPr defTabSz="544830">
              <a:defRPr sz="3630"/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>
                <a:sym typeface="Helvetica Neue"/>
              </a:rPr>
              <a:t>Gruppe 16, Juni 2025</a:t>
            </a:r>
          </a:p>
        </p:txBody>
      </p:sp>
      <p:sp>
        <p:nvSpPr>
          <p:cNvPr id="14341" name="IBA Multimedia Design, Hovedopgave 2025">
            <a:extLst>
              <a:ext uri="{FF2B5EF4-FFF2-40B4-BE49-F238E27FC236}">
                <a16:creationId xmlns:a16="http://schemas.microsoft.com/office/drawing/2014/main" id="{D7BB1F4C-AD10-8BB2-0CDC-5DCC923351A8}"/>
              </a:ext>
            </a:extLst>
          </p:cNvPr>
          <p:cNvSpPr txBox="1">
            <a:spLocks noGrp="1" noChangeArrowheads="1"/>
          </p:cNvSpPr>
          <p:nvPr>
            <p:ph type="body" sz="quarter" idx="1"/>
          </p:nvPr>
        </p:nvSpPr>
        <p:spPr>
          <a:xfrm>
            <a:off x="1206500" y="11609388"/>
            <a:ext cx="21971000" cy="1144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DK" altLang="en-DK"/>
              <a:t>IBA Multimedia Design, Hovedopgave 2025</a:t>
            </a:r>
          </a:p>
        </p:txBody>
      </p:sp>
      <p:pic>
        <p:nvPicPr>
          <p:cNvPr id="14342" name="White Elephant Pictures - Light Grey.png" descr="White Elephant Pictures - Light Grey.png">
            <a:extLst>
              <a:ext uri="{FF2B5EF4-FFF2-40B4-BE49-F238E27FC236}">
                <a16:creationId xmlns:a16="http://schemas.microsoft.com/office/drawing/2014/main" id="{FB5FCDF6-13BD-5CB7-1780-6BBC5F84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638" y="10550525"/>
            <a:ext cx="3944937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327</Words>
  <Application>Microsoft Macintosh PowerPoint</Application>
  <PresentationFormat>Custom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Helvetica Neue</vt:lpstr>
      <vt:lpstr>Arial</vt:lpstr>
      <vt:lpstr>Arial Black</vt:lpstr>
      <vt:lpstr>20_BasicBlack</vt:lpstr>
      <vt:lpstr>White Elephant Pictures</vt:lpstr>
      <vt:lpstr>Indhold</vt:lpstr>
      <vt:lpstr>Research og analyse</vt:lpstr>
      <vt:lpstr>Research og analyse</vt:lpstr>
      <vt:lpstr>Koncept og design</vt:lpstr>
      <vt:lpstr>Koncept og design</vt:lpstr>
      <vt:lpstr>Indholdsproduktion</vt:lpstr>
      <vt:lpstr>Indholdsproduktion</vt:lpstr>
      <vt:lpstr>Udvikling og teknologi</vt:lpstr>
      <vt:lpstr>Udvikling og teknologi</vt:lpstr>
      <vt:lpstr>Færdigt produkt og demonstration</vt:lpstr>
      <vt:lpstr>Færdigt produkt og demonstration</vt:lpstr>
      <vt:lpstr>Evaluering og afslutning</vt:lpstr>
      <vt:lpstr>Evaluering og afslutning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Elephant Pictures</dc:title>
  <cp:lastModifiedBy>Christina Conradt-Eberlin</cp:lastModifiedBy>
  <cp:revision>1</cp:revision>
  <dcterms:modified xsi:type="dcterms:W3CDTF">2025-06-03T10:53:10Z</dcterms:modified>
</cp:coreProperties>
</file>